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6" autoAdjust="0"/>
    <p:restoredTop sz="94660"/>
  </p:normalViewPr>
  <p:slideViewPr>
    <p:cSldViewPr snapToGrid="0">
      <p:cViewPr varScale="1">
        <p:scale>
          <a:sx n="96" d="100"/>
          <a:sy n="96" d="100"/>
        </p:scale>
        <p:origin x="86" y="1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435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542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901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942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670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628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848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751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026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403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A8F57-CE8B-4786-8F79-2BDA5E178BA0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082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A8F57-CE8B-4786-8F79-2BDA5E178BA0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EA3D0-BF13-49AB-ABC2-3F57F8FBC3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729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9229" y="180253"/>
            <a:ext cx="10828713" cy="734146"/>
          </a:xfrm>
        </p:spPr>
        <p:txBody>
          <a:bodyPr>
            <a:normAutofit/>
          </a:bodyPr>
          <a:lstStyle/>
          <a:p>
            <a:r>
              <a:rPr lang="en-GB" sz="4000" smtClean="0">
                <a:latin typeface="Bookman Old Style" panose="02050604050505020204" pitchFamily="18" charset="0"/>
              </a:rPr>
              <a:t>Year 5 </a:t>
            </a:r>
            <a:r>
              <a:rPr lang="en-GB" sz="4000" dirty="0" smtClean="0">
                <a:latin typeface="Bookman Old Style" panose="02050604050505020204" pitchFamily="18" charset="0"/>
              </a:rPr>
              <a:t>Curriculum Overview 23/24</a:t>
            </a:r>
            <a:endParaRPr lang="en-GB" sz="4000" dirty="0">
              <a:latin typeface="Bookman Old Style" panose="0205060405050502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6007" y="953193"/>
            <a:ext cx="11792989" cy="5752407"/>
          </a:xfrm>
        </p:spPr>
        <p:txBody>
          <a:bodyPr/>
          <a:lstStyle/>
          <a:p>
            <a:r>
              <a:rPr lang="en-US" dirty="0" smtClean="0"/>
              <a:t>-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9484702"/>
              </p:ext>
            </p:extLst>
          </p:nvPr>
        </p:nvGraphicFramePr>
        <p:xfrm>
          <a:off x="232756" y="1424247"/>
          <a:ext cx="11826240" cy="488908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69570"/>
                <a:gridCol w="1885583"/>
                <a:gridCol w="1761834"/>
                <a:gridCol w="1835009"/>
                <a:gridCol w="1784350"/>
                <a:gridCol w="1812493"/>
                <a:gridCol w="1677401"/>
              </a:tblGrid>
              <a:tr h="390895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Term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Autumn 1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Autumn</a:t>
                      </a:r>
                      <a:r>
                        <a:rPr lang="en-GB" baseline="0" dirty="0" smtClean="0">
                          <a:latin typeface="Bookman Old Style" panose="02050604050505020204" pitchFamily="18" charset="0"/>
                        </a:rPr>
                        <a:t> 2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Spring 1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Spring 2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Summer 1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Bookman Old Style" panose="02050604050505020204" pitchFamily="18" charset="0"/>
                        </a:rPr>
                        <a:t>Summer 2</a:t>
                      </a:r>
                      <a:endParaRPr lang="en-GB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1937874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Bookman Old Style" panose="02050604050505020204" pitchFamily="18" charset="0"/>
                        </a:rPr>
                        <a:t>Learning Enquiries</a:t>
                      </a:r>
                      <a:endParaRPr lang="en-GB" sz="14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latin typeface="Bookman Old Style" panose="02050604050505020204" pitchFamily="18" charset="0"/>
                        </a:rPr>
                        <a:t>History</a:t>
                      </a:r>
                      <a:r>
                        <a:rPr lang="en-GB" sz="1200" baseline="0" dirty="0" smtClean="0">
                          <a:latin typeface="Bookman Old Style" panose="02050604050505020204" pitchFamily="18" charset="0"/>
                        </a:rPr>
                        <a:t> </a:t>
                      </a:r>
                      <a:r>
                        <a:rPr lang="en-GB" sz="1200" baseline="0" dirty="0" smtClean="0">
                          <a:latin typeface="Bookman Old Style" panose="02050604050505020204" pitchFamily="18" charset="0"/>
                        </a:rPr>
                        <a:t>– What was the greatest achievement of the Ancient Maya? </a:t>
                      </a:r>
                      <a:endParaRPr lang="en-GB" sz="1200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GB" sz="1200" b="1" baseline="0" dirty="0" smtClean="0">
                          <a:latin typeface="Bookman Old Style" panose="02050604050505020204" pitchFamily="18" charset="0"/>
                        </a:rPr>
                        <a:t>Art</a:t>
                      </a:r>
                      <a:r>
                        <a:rPr lang="en-GB" sz="1200" baseline="0" dirty="0" smtClean="0">
                          <a:latin typeface="Bookman Old Style" panose="02050604050505020204" pitchFamily="18" charset="0"/>
                        </a:rPr>
                        <a:t> – </a:t>
                      </a:r>
                      <a:r>
                        <a:rPr lang="en-GB" sz="1200" baseline="0" dirty="0" smtClean="0">
                          <a:latin typeface="Bookman Old Style" panose="02050604050505020204" pitchFamily="18" charset="0"/>
                        </a:rPr>
                        <a:t>How do you know when a piece of Art is complete? </a:t>
                      </a:r>
                      <a:endParaRPr lang="en-GB" sz="1200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GB" sz="1200" b="1" baseline="0" dirty="0" smtClean="0">
                          <a:latin typeface="Bookman Old Style" panose="02050604050505020204" pitchFamily="18" charset="0"/>
                        </a:rPr>
                        <a:t>Science – </a:t>
                      </a:r>
                      <a:r>
                        <a:rPr lang="en-GB" sz="1200" b="0" baseline="0" dirty="0" smtClean="0">
                          <a:latin typeface="Bookman Old Style" panose="02050604050505020204" pitchFamily="18" charset="0"/>
                        </a:rPr>
                        <a:t> </a:t>
                      </a:r>
                      <a:r>
                        <a:rPr lang="en-GB" sz="1200" b="0" baseline="0" dirty="0" smtClean="0">
                          <a:latin typeface="Bookman Old Style" panose="02050604050505020204" pitchFamily="18" charset="0"/>
                        </a:rPr>
                        <a:t>How is ‘growing up’ different for girls and boys?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latin typeface="Bookman Old Style" panose="02050604050505020204" pitchFamily="18" charset="0"/>
                        </a:rPr>
                        <a:t>Geography – </a:t>
                      </a:r>
                      <a:r>
                        <a:rPr lang="en-GB" sz="1200" b="0" dirty="0" smtClean="0">
                          <a:latin typeface="Bookman Old Style" panose="02050604050505020204" pitchFamily="18" charset="0"/>
                        </a:rPr>
                        <a:t>What</a:t>
                      </a:r>
                      <a:r>
                        <a:rPr lang="en-GB" sz="1200" b="0" baseline="0" dirty="0" smtClean="0">
                          <a:latin typeface="Bookman Old Style" panose="02050604050505020204" pitchFamily="18" charset="0"/>
                        </a:rPr>
                        <a:t> are the challenges of living in a Polar region?</a:t>
                      </a:r>
                      <a:endParaRPr lang="en-GB" sz="1200" b="0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Design Technology 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How can we keep our hands warm? </a:t>
                      </a:r>
                      <a:endParaRPr lang="en-US" sz="1200" b="1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Science 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Can somethings never be undone? </a:t>
                      </a:r>
                      <a:endParaRPr lang="en-GB" sz="1200" b="0" dirty="0" smtClean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History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Would I have been happy living in Ancient Greece? </a:t>
                      </a:r>
                      <a:endParaRPr lang="en-US" sz="1200" b="0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Science 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Why are some animals more likely to go extinct than human beings? </a:t>
                      </a:r>
                      <a:endParaRPr lang="en-GB" sz="1200" b="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Art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Does all art have to be realistic? </a:t>
                      </a:r>
                      <a:endParaRPr lang="en-US" sz="1200" b="1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Science 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Who or what does the Earth really revolve around? </a:t>
                      </a:r>
                      <a:endParaRPr lang="en-US" sz="1200" b="1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Food 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Technology 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Is fresh food always better than food from a packet?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Geography </a:t>
                      </a: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What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 do volcanos and earthquakes have in common? </a:t>
                      </a:r>
                      <a:endParaRPr lang="en-US" sz="1200" b="1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Science –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What force could we live without? </a:t>
                      </a:r>
                      <a:endParaRPr lang="en-GB" sz="1200" b="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Art </a:t>
                      </a: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dirty="0" smtClean="0">
                          <a:latin typeface="Bookman Old Style" panose="02050604050505020204" pitchFamily="18" charset="0"/>
                        </a:rPr>
                        <a:t>What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 are the most important features of a </a:t>
                      </a:r>
                      <a:r>
                        <a:rPr lang="en-US" sz="1200" b="0" baseline="0" dirty="0" err="1" smtClean="0">
                          <a:latin typeface="Bookman Old Style" panose="02050604050505020204" pitchFamily="18" charset="0"/>
                        </a:rPr>
                        <a:t>recognisable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 portrait. </a:t>
                      </a:r>
                      <a:endParaRPr lang="en-US" sz="1200" b="1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Design 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Technology 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–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What is the best way to protect an egg?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956821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Bookman Old Style" panose="02050604050505020204" pitchFamily="18" charset="0"/>
                        </a:rPr>
                        <a:t>Key Text</a:t>
                      </a:r>
                      <a:endParaRPr lang="en-GB" sz="14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The genius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of the Maya</a:t>
                      </a:r>
                      <a:r>
                        <a:rPr lang="en-US" sz="1200" baseline="0" dirty="0" smtClean="0">
                          <a:latin typeface="Bookman Old Style" panose="02050604050505020204" pitchFamily="18" charset="0"/>
                        </a:rPr>
                        <a:t>.  </a:t>
                      </a:r>
                    </a:p>
                    <a:p>
                      <a:endParaRPr lang="en-US" sz="1200" baseline="0" dirty="0" smtClean="0">
                        <a:latin typeface="Bookman Old Style" panose="02050604050505020204" pitchFamily="18" charset="0"/>
                      </a:endParaRPr>
                    </a:p>
                    <a:p>
                      <a:r>
                        <a:rPr lang="en-US" sz="1200" b="1" baseline="0" dirty="0" err="1" smtClean="0">
                          <a:latin typeface="Bookman Old Style" panose="02050604050505020204" pitchFamily="18" charset="0"/>
                        </a:rPr>
                        <a:t>Malamander</a:t>
                      </a:r>
                      <a:r>
                        <a:rPr lang="en-US" sz="1200" baseline="0" dirty="0" smtClean="0">
                          <a:latin typeface="Bookman Old Style" panose="02050604050505020204" pitchFamily="18" charset="0"/>
                        </a:rPr>
                        <a:t> by Thomas Taylor. </a:t>
                      </a:r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Shacklton’s</a:t>
                      </a: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 Journey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</a:t>
                      </a:r>
                      <a:r>
                        <a:rPr lang="en-US" sz="1200" baseline="0" dirty="0" smtClean="0">
                          <a:latin typeface="Bookman Old Style" panose="02050604050505020204" pitchFamily="18" charset="0"/>
                        </a:rPr>
                        <a:t>by William Grill. </a:t>
                      </a:r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smtClean="0">
                          <a:latin typeface="Bookman Old Style" panose="02050604050505020204" pitchFamily="18" charset="0"/>
                        </a:rPr>
                        <a:t>The Adventures </a:t>
                      </a: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of Odysseus 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by Hugh Lupton</a:t>
                      </a:r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The Mysteries of the Universe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The</a:t>
                      </a:r>
                      <a:r>
                        <a:rPr lang="en-US" sz="1200" b="1" baseline="0" dirty="0" smtClean="0">
                          <a:latin typeface="Bookman Old Style" panose="02050604050505020204" pitchFamily="18" charset="0"/>
                        </a:rPr>
                        <a:t> Last Wild 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by Piers </a:t>
                      </a:r>
                      <a:r>
                        <a:rPr lang="en-US" sz="1200" b="0" baseline="0" dirty="0" err="1" smtClean="0">
                          <a:latin typeface="Bookman Old Style" panose="02050604050505020204" pitchFamily="18" charset="0"/>
                        </a:rPr>
                        <a:t>Torday</a:t>
                      </a:r>
                      <a:r>
                        <a:rPr lang="en-US" sz="1200" b="0" baseline="0" dirty="0" smtClean="0">
                          <a:latin typeface="Bookman Old Style" panose="02050604050505020204" pitchFamily="18" charset="0"/>
                        </a:rPr>
                        <a:t> 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TBC</a:t>
                      </a:r>
                      <a:endParaRPr lang="en-GB" sz="1200" b="1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  <a:tr h="1230021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Bookman Old Style" panose="02050604050505020204" pitchFamily="18" charset="0"/>
                        </a:rPr>
                        <a:t>Daily </a:t>
                      </a:r>
                      <a:r>
                        <a:rPr lang="en-GB" sz="1400" b="0" dirty="0" smtClean="0">
                          <a:latin typeface="Bookman Old Style" panose="02050604050505020204" pitchFamily="18" charset="0"/>
                        </a:rPr>
                        <a:t>and Weekly subjects</a:t>
                      </a:r>
                      <a:endParaRPr lang="en-GB" sz="1400" b="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latin typeface="Bookman Old Style" panose="02050604050505020204" pitchFamily="18" charset="0"/>
                        </a:rPr>
                        <a:t>English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 (Including Spelling, Handwriting and Reading Skills), </a:t>
                      </a:r>
                      <a:r>
                        <a:rPr lang="en-US" sz="1200" b="1" dirty="0" err="1" smtClean="0">
                          <a:latin typeface="Bookman Old Style" panose="02050604050505020204" pitchFamily="18" charset="0"/>
                        </a:rPr>
                        <a:t>Maths</a:t>
                      </a:r>
                      <a:r>
                        <a:rPr lang="en-US" sz="1200" dirty="0" smtClean="0">
                          <a:latin typeface="Bookman Old Style" panose="02050604050505020204" pitchFamily="18" charset="0"/>
                        </a:rPr>
                        <a:t>, PE, Computing, Music and PSHE. </a:t>
                      </a:r>
                      <a:endParaRPr lang="en-GB" sz="1200" dirty="0" smtClean="0">
                        <a:latin typeface="Bookman Old Style" panose="02050604050505020204" pitchFamily="18" charset="0"/>
                      </a:endParaRPr>
                    </a:p>
                    <a:p>
                      <a:endParaRPr lang="en-GB" sz="1200" dirty="0">
                        <a:latin typeface="Bookman Old Style" panose="020506040505050202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24300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364</Words>
  <Application>Microsoft Office PowerPoint</Application>
  <PresentationFormat>Widescreen</PresentationFormat>
  <Paragraphs>41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Bookman Old Style</vt:lpstr>
      <vt:lpstr>Calibri</vt:lpstr>
      <vt:lpstr>Calibri Light</vt:lpstr>
      <vt:lpstr>Office Theme</vt:lpstr>
      <vt:lpstr>Year 5 Curriculum Overview 23/24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Curriculum Overview 23/24</dc:title>
  <dc:creator>Cristy Nelson</dc:creator>
  <cp:lastModifiedBy>Andrew Robinson</cp:lastModifiedBy>
  <cp:revision>12</cp:revision>
  <dcterms:created xsi:type="dcterms:W3CDTF">2023-10-27T08:19:15Z</dcterms:created>
  <dcterms:modified xsi:type="dcterms:W3CDTF">2023-10-27T10:11:30Z</dcterms:modified>
</cp:coreProperties>
</file>