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47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52" roundtripDataSignature="AMtx7mgYCzDXjiWF7W5zUTL+igdULjB7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2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5" name="Google Shape;14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9" name="Google Shape;179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0bb8272b8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6" name="Google Shape;186;g30bb8272b88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b0e1770c6e_0_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b0e1770c6e_0_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g2b0e1770c6e_0_8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0bb8272b88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0bb8272b88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g30bb8272b88_0_1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0bb8272b88_0_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0bb8272b88_0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g30bb8272b88_0_2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2b0e1770c6e_0_1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2b0e1770c6e_0_1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g2b0e1770c6e_0_16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b0e1770c6e_0_1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2b0e1770c6e_0_1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g2b0e1770c6e_0_15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2b0e1770c6e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2b0e1770c6e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g2b0e1770c6e_0_4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b0e1770c6e_0_10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2b0e1770c6e_0_10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g2b0e1770c6e_0_10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2b0e1770c6e_0_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2b0e1770c6e_0_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g2b0e1770c6e_0_5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b0e1770c6e_0_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2b0e1770c6e_0_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g2b0e1770c6e_0_5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2b0e1770c6e_0_1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2b0e1770c6e_0_1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g2b0e1770c6e_0_12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2b0e1770c6e_0_1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2b0e1770c6e_0_1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g2b0e1770c6e_0_12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7" name="Google Shape;307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3" name="Google Shape;31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Take suggestions briefly.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/>
              <a:t>Why was that harder?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There were too many for our brains to recognise instantly (or subitise).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Let’s try again… Children and adults can have a go for the next few slides.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/>
              <a:t>This time, can you show me on your fingers as well as saying the number? Using fingers to ‘show’ a number is another way we work with children to help them understand numbers.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/>
              <a:t>Encourage both adults and children to show their fingers for the numbers shown.</a:t>
            </a:r>
            <a:endParaRPr/>
          </a:p>
        </p:txBody>
      </p:sp>
      <p:sp>
        <p:nvSpPr>
          <p:cNvPr id="314" name="Google Shape;314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8" name="Google Shape;31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7" name="Google Shape;327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/>
              <a:t>How many were there this time?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/>
              <a:t>What helped?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Seeing the pattern in the shape of the die face is something that can support subitising.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/>
              <a:t>How about this time?</a:t>
            </a:r>
            <a:endParaRPr/>
          </a:p>
        </p:txBody>
      </p:sp>
      <p:sp>
        <p:nvSpPr>
          <p:cNvPr id="328" name="Google Shape;328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2" name="Google Shape;33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9" name="Google Shape;339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How many? Again that familiar pattern helps, but can we tell when they are not in that familiar pattern?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0" name="Google Shape;340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4" name="Google Shape;344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2" name="Google Shape;352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How many this time?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Most of you managed to see four even though they were not in that special pattern. We are used to seeing a square four like on a die, but you still recognised it.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What did you see?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 two and a two and you automatically know that is four.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3" name="Google Shape;353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7" name="Google Shape;357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4" name="Google Shape;364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9" name="Google Shape;369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5" name="Google Shape;375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3" name="Google Shape;38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b0e1770c6e_0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2b0e1770c6e_0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g2b0e1770c6e_0_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2b0e1770c6e_0_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2b0e1770c6e_0_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8" name="Google Shape;398;g2b0e1770c6e_0_2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2b0e1770c6e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2b0e1770c6e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g2b0e1770c6e_0_1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2b1f381cbea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4" name="Google Shape;414;g2b1f381cbea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" name="Google Shape;415;g2b1f381cbea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2b0e1770c6e_0_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2" name="Google Shape;422;g2b0e1770c6e_0_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3" name="Google Shape;423;g2b0e1770c6e_0_9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2b0e1770c6e_0_1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Google Shape;433;g2b0e1770c6e_0_1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4" name="Google Shape;434;g2b0e1770c6e_0_14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1" name="Google Shape;441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7" name="Google Shape;447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6" name="Google Shape;456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4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3" name="Google Shape;463;p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2b0e1770c6e_0_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2b0e1770c6e_0_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2" name="Google Shape;472;g2b0e1770c6e_0_6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2b0e1770c6e_0_7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5" name="Google Shape;485;g2b0e1770c6e_0_7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6" name="Google Shape;486;g2b0e1770c6e_0_7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4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4" name="Google Shape;494;p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4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2" name="Google Shape;502;p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2b0e1770c6e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2" name="Google Shape;512;g2b0e1770c6e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4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9" name="Google Shape;519;p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27;p50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8" name="Google Shape;28;p5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9" name="Google Shape;29;p5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" name="Google Shape;30;p50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31" name="Google Shape;31;p50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2" name="Google Shape;32;p5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50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8A26">
                <a:alpha val="69411"/>
              </a:srgbClr>
            </a:solidFill>
            <a:ln>
              <a:noFill/>
            </a:ln>
          </p:spPr>
        </p:sp>
        <p:sp>
          <p:nvSpPr>
            <p:cNvPr id="34" name="Google Shape;34;p50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92CF7C">
                <a:alpha val="69411"/>
              </a:srgbClr>
            </a:solidFill>
            <a:ln>
              <a:noFill/>
            </a:ln>
          </p:spPr>
        </p:sp>
        <p:sp>
          <p:nvSpPr>
            <p:cNvPr id="35" name="Google Shape;35;p50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6" name="Google Shape;36;p5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50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8" name="Google Shape;38;p50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0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" name="Google Shape;40;p5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5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6" name="Google Shape;46;p5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5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5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5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5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54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4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1" name="Google Shape;61;p5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5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55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7" name="Google Shape;67;p55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8" name="Google Shape;68;p5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5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6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74" name="Google Shape;74;p56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5" name="Google Shape;75;p56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76" name="Google Shape;76;p56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7" name="Google Shape;77;p5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7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7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83" name="Google Shape;83;p57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4" name="Google Shape;84;p5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5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5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58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58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58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1" name="Google Shape;91;p5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5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5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59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59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7" name="Google Shape;97;p5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5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5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60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60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03" name="Google Shape;103;p60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4" name="Google Shape;104;p6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6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6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7" name="Google Shape;107;p60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2CF7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60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2CF7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800" u="none" cap="none" strike="noStrike">
              <a:solidFill>
                <a:srgbClr val="92CF7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1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61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2" name="Google Shape;112;p6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6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6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2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62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8" name="Google Shape;118;p62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9" name="Google Shape;119;p6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6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6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2" name="Google Shape;122;p6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2CF7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6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92CF7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3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63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7" name="Google Shape;127;p63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8" name="Google Shape;128;p6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6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6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64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4" name="Google Shape;134;p6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6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6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5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65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40" name="Google Shape;140;p6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6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6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49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Google Shape;11;p49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2" name="Google Shape;12;p49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3" name="Google Shape;13;p49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14" name="Google Shape;14;p49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5" name="Google Shape;15;p49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49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8A26">
                <a:alpha val="69411"/>
              </a:srgbClr>
            </a:solidFill>
            <a:ln>
              <a:noFill/>
            </a:ln>
          </p:spPr>
        </p:sp>
        <p:sp>
          <p:nvSpPr>
            <p:cNvPr id="17" name="Google Shape;17;p49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92CF7C">
                <a:alpha val="69411"/>
              </a:srgbClr>
            </a:solidFill>
            <a:ln>
              <a:noFill/>
            </a:ln>
          </p:spPr>
        </p:sp>
        <p:sp>
          <p:nvSpPr>
            <p:cNvPr id="18" name="Google Shape;18;p49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19" name="Google Shape;19;p49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49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" name="Google Shape;21;p4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4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3" name="Google Shape;23;p4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4" name="Google Shape;24;p4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5" name="Google Shape;25;p4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16.png"/><Relationship Id="rId5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3.png"/><Relationship Id="rId5" Type="http://schemas.openxmlformats.org/officeDocument/2006/relationships/image" Target="../media/image3.png"/><Relationship Id="rId6" Type="http://schemas.openxmlformats.org/officeDocument/2006/relationships/image" Target="../media/image1.png"/><Relationship Id="rId7" Type="http://schemas.openxmlformats.org/officeDocument/2006/relationships/image" Target="../media/image5.png"/><Relationship Id="rId8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4.png"/><Relationship Id="rId5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6.png"/><Relationship Id="rId4" Type="http://schemas.openxmlformats.org/officeDocument/2006/relationships/image" Target="../media/image23.png"/><Relationship Id="rId9" Type="http://schemas.openxmlformats.org/officeDocument/2006/relationships/image" Target="../media/image48.png"/><Relationship Id="rId5" Type="http://schemas.openxmlformats.org/officeDocument/2006/relationships/image" Target="../media/image39.png"/><Relationship Id="rId6" Type="http://schemas.openxmlformats.org/officeDocument/2006/relationships/image" Target="../media/image14.png"/><Relationship Id="rId7" Type="http://schemas.openxmlformats.org/officeDocument/2006/relationships/image" Target="../media/image38.png"/><Relationship Id="rId8" Type="http://schemas.openxmlformats.org/officeDocument/2006/relationships/image" Target="../media/image2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2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9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31.png"/><Relationship Id="rId7" Type="http://schemas.openxmlformats.org/officeDocument/2006/relationships/image" Target="../media/image56.png"/><Relationship Id="rId8" Type="http://schemas.openxmlformats.org/officeDocument/2006/relationships/image" Target="../media/image2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0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4.png"/><Relationship Id="rId4" Type="http://schemas.openxmlformats.org/officeDocument/2006/relationships/image" Target="../media/image3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6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5" Type="http://schemas.openxmlformats.org/officeDocument/2006/relationships/image" Target="../media/image1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54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5.png"/><Relationship Id="rId4" Type="http://schemas.openxmlformats.org/officeDocument/2006/relationships/image" Target="../media/image35.png"/><Relationship Id="rId5" Type="http://schemas.openxmlformats.org/officeDocument/2006/relationships/image" Target="../media/image52.png"/><Relationship Id="rId6" Type="http://schemas.openxmlformats.org/officeDocument/2006/relationships/image" Target="../media/image47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2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5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3.png"/><Relationship Id="rId4" Type="http://schemas.openxmlformats.org/officeDocument/2006/relationships/image" Target="../media/image50.png"/><Relationship Id="rId5" Type="http://schemas.openxmlformats.org/officeDocument/2006/relationships/image" Target="../media/image49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69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67.png"/><Relationship Id="rId4" Type="http://schemas.openxmlformats.org/officeDocument/2006/relationships/image" Target="../media/image51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55.png"/><Relationship Id="rId4" Type="http://schemas.openxmlformats.org/officeDocument/2006/relationships/image" Target="../media/image59.png"/><Relationship Id="rId9" Type="http://schemas.openxmlformats.org/officeDocument/2006/relationships/image" Target="../media/image72.png"/><Relationship Id="rId5" Type="http://schemas.openxmlformats.org/officeDocument/2006/relationships/image" Target="../media/image68.png"/><Relationship Id="rId6" Type="http://schemas.openxmlformats.org/officeDocument/2006/relationships/image" Target="../media/image63.png"/><Relationship Id="rId7" Type="http://schemas.openxmlformats.org/officeDocument/2006/relationships/image" Target="../media/image75.png"/><Relationship Id="rId8" Type="http://schemas.openxmlformats.org/officeDocument/2006/relationships/image" Target="../media/image70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61.png"/><Relationship Id="rId4" Type="http://schemas.openxmlformats.org/officeDocument/2006/relationships/image" Target="../media/image57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66.png"/><Relationship Id="rId4" Type="http://schemas.openxmlformats.org/officeDocument/2006/relationships/image" Target="../media/image64.png"/><Relationship Id="rId5" Type="http://schemas.openxmlformats.org/officeDocument/2006/relationships/image" Target="../media/image73.png"/><Relationship Id="rId6" Type="http://schemas.openxmlformats.org/officeDocument/2006/relationships/image" Target="../media/image74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71.png"/><Relationship Id="rId4" Type="http://schemas.openxmlformats.org/officeDocument/2006/relationships/image" Target="../media/image76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"/>
          <p:cNvSpPr txBox="1"/>
          <p:nvPr>
            <p:ph type="ctrTitle"/>
          </p:nvPr>
        </p:nvSpPr>
        <p:spPr>
          <a:xfrm>
            <a:off x="1507067" y="1947553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GB"/>
              <a:t>PARENTS MATHS WORKSHOP</a:t>
            </a:r>
            <a:endParaRPr/>
          </a:p>
        </p:txBody>
      </p:sp>
      <p:sp>
        <p:nvSpPr>
          <p:cNvPr id="148" name="Google Shape;148;p1"/>
          <p:cNvSpPr txBox="1"/>
          <p:nvPr>
            <p:ph idx="1" type="subTitle"/>
          </p:nvPr>
        </p:nvSpPr>
        <p:spPr>
          <a:xfrm>
            <a:off x="1507067" y="3438391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lang="en-GB" sz="3600">
                <a:solidFill>
                  <a:srgbClr val="FF0000"/>
                </a:solidFill>
              </a:rPr>
              <a:t>Year 1</a:t>
            </a:r>
            <a:endParaRPr sz="3600">
              <a:solidFill>
                <a:srgbClr val="FF0000"/>
              </a:solidFill>
            </a:endParaRPr>
          </a:p>
        </p:txBody>
      </p:sp>
      <p:pic>
        <p:nvPicPr>
          <p:cNvPr id="149" name="Google Shape;14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64161" y="236650"/>
            <a:ext cx="1944628" cy="19507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7-us.googleusercontent.com/jYWA0TewhOh7l_ZIEQoH4WeFlqWs4NvpY7bffrqSN7opZqwL4ZAGyCWEDaHfZftZ7H7l040NeNjrXpsRUGKUjgiEtSHMtpxFSkxqSlcmI_CaCj5qu6wUs79kUYingSU5piW-4xnE2L-ORAwL9oN559pz-wZh8j3n1VJvuGK41mFJ1OPsR4nLnHFbkjiw" id="150" name="Google Shape;15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35685" y="5105070"/>
            <a:ext cx="3798294" cy="132279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7-us.googleusercontent.com/GbeKm37gHKYkkvdKMaF2Z_Gaetr8SuggJx3Jojgr55ud3yOGSUduWaUt6Cosd-Xaw27JKPe5omMFPlZWJ9AZSDzt2xPhK1wkvGSp36Jd4TV5qBzLjDRMq_FNSLI-naTQszeBiPHFED9t6S7KZHkZS4xQsKYcbdYEb0y0a0WJEA8gReyh3wOiYwzUVUmN" id="151" name="Google Shape;15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33979" y="5147732"/>
            <a:ext cx="3419545" cy="11398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Aims of the Session:</a:t>
            </a:r>
            <a:endParaRPr/>
          </a:p>
        </p:txBody>
      </p:sp>
      <p:sp>
        <p:nvSpPr>
          <p:cNvPr id="157" name="Google Shape;157;p2"/>
          <p:cNvSpPr txBox="1"/>
          <p:nvPr>
            <p:ph idx="1" type="body"/>
          </p:nvPr>
        </p:nvSpPr>
        <p:spPr>
          <a:xfrm>
            <a:off x="677325" y="1827225"/>
            <a:ext cx="8421900" cy="44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79044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20"/>
              <a:buFont typeface="Arial"/>
              <a:buChar char="•"/>
            </a:pPr>
            <a:r>
              <a:rPr lang="en-GB" sz="2600"/>
              <a:t>Share with you some of the things your child will be learning in school</a:t>
            </a:r>
            <a:endParaRPr sz="2600"/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/>
          </a:p>
          <a:p>
            <a:pPr indent="-479044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20"/>
              <a:buFont typeface="Arial"/>
              <a:buChar char="•"/>
            </a:pPr>
            <a:r>
              <a:rPr lang="en-GB" sz="2600"/>
              <a:t>Improve your confidence in helping your child with maths</a:t>
            </a:r>
            <a:endParaRPr sz="2600"/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600"/>
          </a:p>
          <a:p>
            <a:pPr indent="-479044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20"/>
              <a:buFont typeface="Arial"/>
              <a:buChar char="•"/>
            </a:pPr>
            <a:r>
              <a:rPr lang="en-GB" sz="2600"/>
              <a:t>Explore some games and activities you can play with your child at home to help them develop fluency and become more automatic with number facts. </a:t>
            </a:r>
            <a:endParaRPr sz="2600"/>
          </a:p>
        </p:txBody>
      </p:sp>
      <p:pic>
        <p:nvPicPr>
          <p:cNvPr descr="https://lh7-us.googleusercontent.com/2LUgzmBv06F7DnELGkNjOFycTpNQwXUaetwc2eEK98Op36GFfSgwb2C8A7ZgojYDMgpxxHJZfQDTndD_uzQ6PU-4-zna6iztFZIe2xld-pPw3a_WS7iljJQsM0xjr5D0jS4N_d-VFbOED7i4ooLm4523hA=s2048" id="158" name="Google Shape;15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9099226" y="2936263"/>
            <a:ext cx="2151100" cy="227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Why engage with your child’s learning?</a:t>
            </a:r>
            <a:endParaRPr/>
          </a:p>
        </p:txBody>
      </p:sp>
      <p:sp>
        <p:nvSpPr>
          <p:cNvPr id="164" name="Google Shape;164;p3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3200"/>
              <a:buNone/>
            </a:pPr>
            <a:r>
              <a:rPr lang="en-GB" sz="50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Research evidence suggests that when parents are engaged in their children’s learning, outcomes for children can be improved.</a:t>
            </a:r>
            <a:endParaRPr sz="5000"/>
          </a:p>
          <a:p>
            <a:pPr indent="-251459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Mastering Number Programme…</a:t>
            </a:r>
            <a:endParaRPr/>
          </a:p>
        </p:txBody>
      </p:sp>
      <p:sp>
        <p:nvSpPr>
          <p:cNvPr id="170" name="Google Shape;170;p4"/>
          <p:cNvSpPr txBox="1"/>
          <p:nvPr>
            <p:ph idx="1" type="body"/>
          </p:nvPr>
        </p:nvSpPr>
        <p:spPr>
          <a:xfrm>
            <a:off x="934509" y="137953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85858"/>
              </a:buClr>
              <a:buSzPts val="2800"/>
              <a:buNone/>
            </a:pPr>
            <a:r>
              <a:rPr lang="en-GB" sz="28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In Reception, Year 1 and Year 2 we follow a mastering number programme.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585858"/>
              </a:buClr>
              <a:buSzPts val="2800"/>
              <a:buNone/>
            </a:pPr>
            <a:r>
              <a:rPr lang="en-GB" sz="28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This will help your child to develop good number sense.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</a:pPr>
            <a:r>
              <a:t/>
            </a:r>
            <a:endParaRPr sz="2000">
              <a:solidFill>
                <a:srgbClr val="58585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rgbClr val="585858"/>
              </a:buClr>
              <a:buSzPts val="2800"/>
              <a:buNone/>
            </a:pPr>
            <a:r>
              <a:rPr lang="en-GB" sz="28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Some of the things they will learn includes:</a:t>
            </a:r>
            <a:endParaRPr sz="2800">
              <a:solidFill>
                <a:srgbClr val="58585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51459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171" name="Google Shape;17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00150" y="4541070"/>
            <a:ext cx="2190750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77925" y="4483289"/>
            <a:ext cx="2352675" cy="1277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62812" y="4541070"/>
            <a:ext cx="2143125" cy="116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43075" y="6030251"/>
            <a:ext cx="1104900" cy="36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19525" y="5792126"/>
            <a:ext cx="2790825" cy="8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038975" y="5734976"/>
            <a:ext cx="2724150" cy="59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/>
              <a:t>How will knowing how numbers are ‘made’ help?</a:t>
            </a:r>
            <a:br>
              <a:rPr b="1" lang="en-GB"/>
            </a:br>
            <a:endParaRPr/>
          </a:p>
        </p:txBody>
      </p:sp>
      <p:sp>
        <p:nvSpPr>
          <p:cNvPr id="182" name="Google Shape;182;p2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If children know that </a:t>
            </a:r>
            <a:r>
              <a:rPr b="1" lang="en-GB" sz="2800"/>
              <a:t>4 can be made of 3 and 1,</a:t>
            </a:r>
            <a:r>
              <a:rPr lang="en-GB" sz="2800"/>
              <a:t> they can apply this knowledge later on to see that:</a:t>
            </a:r>
            <a:endParaRPr/>
          </a:p>
        </p:txBody>
      </p:sp>
      <p:sp>
        <p:nvSpPr>
          <p:cNvPr id="183" name="Google Shape;183;p28"/>
          <p:cNvSpPr txBox="1"/>
          <p:nvPr/>
        </p:nvSpPr>
        <p:spPr>
          <a:xfrm>
            <a:off x="1853045" y="3820210"/>
            <a:ext cx="6792191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 and </a:t>
            </a: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 is </a:t>
            </a: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00 and </a:t>
            </a: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00 is </a:t>
            </a: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and that;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00 take away </a:t>
            </a: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00 is </a:t>
            </a:r>
            <a:r>
              <a:rPr b="0" i="0" lang="en-GB" sz="3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i="0" lang="en-GB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rPr>
              <a:t>00 </a:t>
            </a:r>
            <a:endParaRPr b="0" i="0" sz="18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0bb8272b88_0_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b="1" lang="en-GB"/>
              <a:t>How will knowing how numbers are ‘made’ help?</a:t>
            </a:r>
            <a:br>
              <a:rPr b="1" lang="en-GB"/>
            </a:br>
            <a:endParaRPr/>
          </a:p>
        </p:txBody>
      </p:sp>
      <p:sp>
        <p:nvSpPr>
          <p:cNvPr id="189" name="Google Shape;189;g30bb8272b88_0_0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If children know that </a:t>
            </a:r>
            <a:r>
              <a:rPr b="1" lang="en-GB" sz="2800"/>
              <a:t>5</a:t>
            </a:r>
            <a:r>
              <a:rPr b="1" lang="en-GB" sz="2800"/>
              <a:t> can be made of 2 and 3,</a:t>
            </a:r>
            <a:r>
              <a:rPr lang="en-GB" sz="2800"/>
              <a:t> they can apply this knowledge later on to see that:</a:t>
            </a:r>
            <a:endParaRPr/>
          </a:p>
        </p:txBody>
      </p:sp>
      <p:sp>
        <p:nvSpPr>
          <p:cNvPr id="190" name="Google Shape;190;g30bb8272b88_0_0"/>
          <p:cNvSpPr txBox="1"/>
          <p:nvPr/>
        </p:nvSpPr>
        <p:spPr>
          <a:xfrm>
            <a:off x="1853045" y="3820210"/>
            <a:ext cx="6792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3600">
                <a:solidFill>
                  <a:srgbClr val="FF0000"/>
                </a:solidFill>
              </a:rPr>
              <a:t>188 + 5 = 193</a:t>
            </a:r>
            <a:endParaRPr b="0" i="0" sz="1800" u="none" cap="none" strike="noStrik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cxnSp>
        <p:nvCxnSpPr>
          <p:cNvPr id="191" name="Google Shape;191;g30bb8272b88_0_0"/>
          <p:cNvCxnSpPr/>
          <p:nvPr/>
        </p:nvCxnSpPr>
        <p:spPr>
          <a:xfrm flipH="1">
            <a:off x="4992970" y="4381185"/>
            <a:ext cx="199200" cy="372300"/>
          </a:xfrm>
          <a:prstGeom prst="straightConnector1">
            <a:avLst/>
          </a:prstGeom>
          <a:noFill/>
          <a:ln cap="flat" cmpd="sng" w="7620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2" name="Google Shape;192;g30bb8272b88_0_0"/>
          <p:cNvCxnSpPr/>
          <p:nvPr/>
        </p:nvCxnSpPr>
        <p:spPr>
          <a:xfrm>
            <a:off x="5287600" y="4393175"/>
            <a:ext cx="233100" cy="403200"/>
          </a:xfrm>
          <a:prstGeom prst="straightConnector1">
            <a:avLst/>
          </a:prstGeom>
          <a:noFill/>
          <a:ln cap="flat" cmpd="sng" w="7620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3" name="Google Shape;193;g30bb8272b88_0_0"/>
          <p:cNvCxnSpPr/>
          <p:nvPr/>
        </p:nvCxnSpPr>
        <p:spPr>
          <a:xfrm>
            <a:off x="4303800" y="4381175"/>
            <a:ext cx="290100" cy="18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4" name="Google Shape;194;g30bb8272b88_0_0"/>
          <p:cNvSpPr txBox="1"/>
          <p:nvPr/>
        </p:nvSpPr>
        <p:spPr>
          <a:xfrm>
            <a:off x="4600450" y="4724975"/>
            <a:ext cx="12975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900">
                <a:solidFill>
                  <a:srgbClr val="FF0000"/>
                </a:solidFill>
              </a:rPr>
              <a:t>2      3</a:t>
            </a:r>
            <a:endParaRPr b="1" sz="29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b0e1770c6e_0_88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Developing Fluency:</a:t>
            </a:r>
            <a:endParaRPr/>
          </a:p>
        </p:txBody>
      </p:sp>
      <p:sp>
        <p:nvSpPr>
          <p:cNvPr id="201" name="Google Shape;201;g2b0e1770c6e_0_88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2" name="Google Shape;202;g2b0e1770c6e_0_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925" y="1573400"/>
            <a:ext cx="9617900" cy="433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2b0e1770c6e_0_8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8625" y="4786150"/>
            <a:ext cx="2576300" cy="229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2b0e1770c6e_0_8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04450" y="99797"/>
            <a:ext cx="4212800" cy="140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0bb8272b88_0_13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Comparing numbers</a:t>
            </a:r>
            <a:endParaRPr/>
          </a:p>
        </p:txBody>
      </p:sp>
      <p:pic>
        <p:nvPicPr>
          <p:cNvPr id="211" name="Google Shape;211;g30bb8272b88_0_13"/>
          <p:cNvPicPr preferRelativeResize="0"/>
          <p:nvPr/>
        </p:nvPicPr>
        <p:blipFill rotWithShape="1">
          <a:blip r:embed="rId3">
            <a:alphaModFix/>
          </a:blip>
          <a:srcRect b="0" l="0" r="0" t="2912"/>
          <a:stretch/>
        </p:blipFill>
        <p:spPr>
          <a:xfrm>
            <a:off x="7178097" y="390650"/>
            <a:ext cx="4029875" cy="3307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g30bb8272b88_0_13"/>
          <p:cNvSpPr txBox="1"/>
          <p:nvPr/>
        </p:nvSpPr>
        <p:spPr>
          <a:xfrm>
            <a:off x="2312600" y="5694575"/>
            <a:ext cx="6530100" cy="108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solidFill>
                  <a:srgbClr val="3D7329"/>
                </a:solidFill>
                <a:latin typeface="Trebuchet MS"/>
                <a:ea typeface="Trebuchet MS"/>
                <a:cs typeface="Trebuchet MS"/>
                <a:sym typeface="Trebuchet MS"/>
              </a:rPr>
              <a:t>The greedy croc eats the largest number!</a:t>
            </a:r>
            <a:endParaRPr b="1" sz="3000">
              <a:solidFill>
                <a:srgbClr val="3D7329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13" name="Google Shape;213;g30bb8272b88_0_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400" y="1474250"/>
            <a:ext cx="6613700" cy="399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0bb8272b88_0_24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Counting backwards</a:t>
            </a:r>
            <a:endParaRPr/>
          </a:p>
        </p:txBody>
      </p:sp>
      <p:sp>
        <p:nvSpPr>
          <p:cNvPr id="220" name="Google Shape;220;g30bb8272b88_0_24"/>
          <p:cNvSpPr txBox="1"/>
          <p:nvPr>
            <p:ph idx="1" type="body"/>
          </p:nvPr>
        </p:nvSpPr>
        <p:spPr>
          <a:xfrm>
            <a:off x="677325" y="1716625"/>
            <a:ext cx="9149100" cy="3935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736" lvl="0" marL="457200" rtl="0" algn="l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3199"/>
              <a:buChar char="●"/>
            </a:pPr>
            <a:r>
              <a:rPr lang="en-GB" sz="3505"/>
              <a:t>Using</a:t>
            </a:r>
            <a:r>
              <a:rPr lang="en-GB" sz="3505"/>
              <a:t> music</a:t>
            </a:r>
            <a:endParaRPr sz="3505"/>
          </a:p>
          <a:p>
            <a:pPr indent="-431736" lvl="0" marL="4572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3199"/>
              <a:buChar char="●"/>
            </a:pPr>
            <a:r>
              <a:rPr lang="en-GB" sz="3505"/>
              <a:t>Hide and seek</a:t>
            </a:r>
            <a:endParaRPr sz="3505"/>
          </a:p>
          <a:p>
            <a:pPr indent="-431736" lvl="0" marL="4572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3199"/>
              <a:buChar char="●"/>
            </a:pPr>
            <a:r>
              <a:rPr lang="en-GB" sz="3505"/>
              <a:t>Use different voices - alien, ghosts, robots</a:t>
            </a:r>
            <a:endParaRPr sz="3505"/>
          </a:p>
          <a:p>
            <a:pPr indent="-431736" lvl="0" marL="4572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3199"/>
              <a:buChar char="●"/>
            </a:pPr>
            <a:r>
              <a:rPr lang="en-GB" sz="3505"/>
              <a:t>Take in turns - like a tennis match</a:t>
            </a:r>
            <a:endParaRPr sz="3505"/>
          </a:p>
          <a:p>
            <a:pPr indent="-431736" lvl="0" marL="45720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3199"/>
              <a:buChar char="●"/>
            </a:pPr>
            <a:r>
              <a:rPr lang="en-GB" sz="3505"/>
              <a:t>Start on different numbers</a:t>
            </a:r>
            <a:endParaRPr sz="3505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2b0e1770c6e_0_162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g2b0e1770c6e_0_162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8" name="Google Shape;228;g2b0e1770c6e_0_1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7324" y="458675"/>
            <a:ext cx="8522376" cy="5582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b0e1770c6e_0_155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 racing up a </a:t>
            </a:r>
            <a:r>
              <a:rPr lang="en-GB"/>
              <a:t>ladder</a:t>
            </a:r>
            <a:r>
              <a:rPr lang="en-GB"/>
              <a:t>!</a:t>
            </a:r>
            <a:endParaRPr/>
          </a:p>
        </p:txBody>
      </p:sp>
      <p:sp>
        <p:nvSpPr>
          <p:cNvPr id="235" name="Google Shape;235;g2b0e1770c6e_0_155"/>
          <p:cNvSpPr txBox="1"/>
          <p:nvPr>
            <p:ph idx="1" type="body"/>
          </p:nvPr>
        </p:nvSpPr>
        <p:spPr>
          <a:xfrm>
            <a:off x="1133573" y="2217625"/>
            <a:ext cx="41445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/>
              <a:t>When the children learn a concept in maths, they need time to embed the skills.</a:t>
            </a:r>
            <a:endParaRPr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400"/>
              <a:t>Just because they know numbers to 10, it is important that we don’t rush to learn numbers to 100.  </a:t>
            </a:r>
            <a:endParaRPr sz="2400"/>
          </a:p>
        </p:txBody>
      </p:sp>
      <p:pic>
        <p:nvPicPr>
          <p:cNvPr id="236" name="Google Shape;236;g2b0e1770c6e_0_155"/>
          <p:cNvPicPr preferRelativeResize="0"/>
          <p:nvPr/>
        </p:nvPicPr>
        <p:blipFill rotWithShape="1">
          <a:blip r:embed="rId3">
            <a:alphaModFix/>
          </a:blip>
          <a:srcRect b="11905" l="1457" r="65852" t="24123"/>
          <a:stretch/>
        </p:blipFill>
        <p:spPr>
          <a:xfrm>
            <a:off x="5538575" y="1475225"/>
            <a:ext cx="3735551" cy="462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2b0e1770c6e_0_44"/>
          <p:cNvSpPr txBox="1"/>
          <p:nvPr>
            <p:ph type="title"/>
          </p:nvPr>
        </p:nvSpPr>
        <p:spPr>
          <a:xfrm>
            <a:off x="848434" y="609625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CPA - approach to maths!</a:t>
            </a:r>
            <a:endParaRPr/>
          </a:p>
        </p:txBody>
      </p:sp>
      <p:sp>
        <p:nvSpPr>
          <p:cNvPr id="243" name="Google Shape;243;g2b0e1770c6e_0_44"/>
          <p:cNvSpPr txBox="1"/>
          <p:nvPr>
            <p:ph idx="1" type="body"/>
          </p:nvPr>
        </p:nvSpPr>
        <p:spPr>
          <a:xfrm>
            <a:off x="3082400" y="1559900"/>
            <a:ext cx="4961700" cy="4305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7800">
                <a:solidFill>
                  <a:schemeClr val="accent1"/>
                </a:solidFill>
              </a:rPr>
              <a:t>C</a:t>
            </a:r>
            <a:r>
              <a:rPr lang="en-GB" sz="7800"/>
              <a:t>oncrete</a:t>
            </a:r>
            <a:endParaRPr sz="78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7800">
                <a:solidFill>
                  <a:schemeClr val="accent1"/>
                </a:solidFill>
              </a:rPr>
              <a:t>P</a:t>
            </a:r>
            <a:r>
              <a:rPr lang="en-GB" sz="7800"/>
              <a:t>ictorial</a:t>
            </a:r>
            <a:endParaRPr sz="78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7800">
                <a:solidFill>
                  <a:schemeClr val="accent1"/>
                </a:solidFill>
              </a:rPr>
              <a:t>A</a:t>
            </a:r>
            <a:r>
              <a:rPr lang="en-GB" sz="7800"/>
              <a:t>bstract</a:t>
            </a:r>
            <a:endParaRPr sz="7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b0e1770c6e_0_106"/>
          <p:cNvSpPr txBox="1"/>
          <p:nvPr>
            <p:ph type="title"/>
          </p:nvPr>
        </p:nvSpPr>
        <p:spPr>
          <a:xfrm>
            <a:off x="848434" y="609625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CPA - approach to maths!</a:t>
            </a:r>
            <a:endParaRPr/>
          </a:p>
        </p:txBody>
      </p:sp>
      <p:sp>
        <p:nvSpPr>
          <p:cNvPr id="250" name="Google Shape;250;g2b0e1770c6e_0_106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6300">
                <a:solidFill>
                  <a:schemeClr val="accent1"/>
                </a:solidFill>
              </a:rPr>
              <a:t>C</a:t>
            </a:r>
            <a:r>
              <a:rPr lang="en-GB" sz="6300"/>
              <a:t>oncrete</a:t>
            </a:r>
            <a:endParaRPr sz="63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6300"/>
          </a:p>
        </p:txBody>
      </p:sp>
      <p:pic>
        <p:nvPicPr>
          <p:cNvPr id="251" name="Google Shape;251;g2b0e1770c6e_0_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59212" y="1834800"/>
            <a:ext cx="2581400" cy="186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2b0e1770c6e_0_10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12297" y="3477550"/>
            <a:ext cx="1628775" cy="177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g2b0e1770c6e_0_10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01497" y="1834800"/>
            <a:ext cx="2046086" cy="186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g2b0e1770c6e_0_10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92900" y="3939950"/>
            <a:ext cx="2134500" cy="222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g2b0e1770c6e_0_10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89218" y="722700"/>
            <a:ext cx="1811475" cy="1643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g2b0e1770c6e_0_10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71502" y="5213950"/>
            <a:ext cx="1535750" cy="152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g2b0e1770c6e_0_10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27400" y="4066704"/>
            <a:ext cx="6039350" cy="197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b0e1770c6e_0_5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g2b0e1770c6e_0_50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65" name="Google Shape;265;g2b0e1770c6e_0_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83558">
            <a:off x="943885" y="1741161"/>
            <a:ext cx="3473029" cy="39738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2b0e1770c6e_0_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628676">
            <a:off x="4918363" y="747587"/>
            <a:ext cx="4476750" cy="191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2b0e1770c6e_0_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512227">
            <a:off x="4918489" y="3628619"/>
            <a:ext cx="5238196" cy="2705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b0e1770c6e_0_59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g2b0e1770c6e_0_59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5" name="Google Shape;275;g2b0e1770c6e_0_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5627" y="246475"/>
            <a:ext cx="6830225" cy="636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2b0e1770c6e_0_121"/>
          <p:cNvSpPr txBox="1"/>
          <p:nvPr>
            <p:ph type="title"/>
          </p:nvPr>
        </p:nvSpPr>
        <p:spPr>
          <a:xfrm>
            <a:off x="848434" y="609625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CPA - approach to maths!</a:t>
            </a:r>
            <a:endParaRPr/>
          </a:p>
        </p:txBody>
      </p:sp>
      <p:sp>
        <p:nvSpPr>
          <p:cNvPr id="282" name="Google Shape;282;g2b0e1770c6e_0_121"/>
          <p:cNvSpPr txBox="1"/>
          <p:nvPr>
            <p:ph idx="1" type="body"/>
          </p:nvPr>
        </p:nvSpPr>
        <p:spPr>
          <a:xfrm>
            <a:off x="3082400" y="1559900"/>
            <a:ext cx="4961700" cy="4305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7800">
                <a:solidFill>
                  <a:schemeClr val="accent1"/>
                </a:solidFill>
              </a:rPr>
              <a:t>P</a:t>
            </a:r>
            <a:r>
              <a:rPr lang="en-GB" sz="7800"/>
              <a:t>ictorial</a:t>
            </a:r>
            <a:endParaRPr sz="78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7800"/>
          </a:p>
        </p:txBody>
      </p:sp>
      <p:pic>
        <p:nvPicPr>
          <p:cNvPr id="283" name="Google Shape;283;g2b0e1770c6e_0_1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825" y="4708825"/>
            <a:ext cx="2196175" cy="194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g2b0e1770c6e_0_1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7200" y="2660148"/>
            <a:ext cx="3181425" cy="1684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g2b0e1770c6e_0_1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10800" y="1559900"/>
            <a:ext cx="3843100" cy="16107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g2b0e1770c6e_0_1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10788" y="4050500"/>
            <a:ext cx="4371975" cy="264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g2b0e1770c6e_0_1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46672" y="352000"/>
            <a:ext cx="2760250" cy="8675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g2b0e1770c6e_0_1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598163" y="3522822"/>
            <a:ext cx="3843100" cy="27991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2b0e1770c6e_0_127"/>
          <p:cNvSpPr txBox="1"/>
          <p:nvPr>
            <p:ph type="title"/>
          </p:nvPr>
        </p:nvSpPr>
        <p:spPr>
          <a:xfrm>
            <a:off x="848434" y="609625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CPA - approach to maths!</a:t>
            </a:r>
            <a:endParaRPr/>
          </a:p>
        </p:txBody>
      </p:sp>
      <p:sp>
        <p:nvSpPr>
          <p:cNvPr id="295" name="Google Shape;295;g2b0e1770c6e_0_127"/>
          <p:cNvSpPr txBox="1"/>
          <p:nvPr>
            <p:ph idx="1" type="body"/>
          </p:nvPr>
        </p:nvSpPr>
        <p:spPr>
          <a:xfrm>
            <a:off x="3082400" y="1559900"/>
            <a:ext cx="4961700" cy="4305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7800">
                <a:solidFill>
                  <a:schemeClr val="accent1"/>
                </a:solidFill>
              </a:rPr>
              <a:t>A</a:t>
            </a:r>
            <a:r>
              <a:rPr lang="en-GB" sz="7800"/>
              <a:t>bstract</a:t>
            </a:r>
            <a:endParaRPr sz="7800"/>
          </a:p>
        </p:txBody>
      </p:sp>
      <p:pic>
        <p:nvPicPr>
          <p:cNvPr id="296" name="Google Shape;296;g2b0e1770c6e_0_1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4173" y="2768550"/>
            <a:ext cx="4477619" cy="132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t/>
            </a:r>
            <a:endParaRPr/>
          </a:p>
        </p:txBody>
      </p:sp>
      <p:sp>
        <p:nvSpPr>
          <p:cNvPr id="302" name="Google Shape;302;p13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303" name="Google Shape;30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25" y="199625"/>
            <a:ext cx="8470975" cy="6658375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13"/>
          <p:cNvSpPr txBox="1"/>
          <p:nvPr/>
        </p:nvSpPr>
        <p:spPr>
          <a:xfrm>
            <a:off x="430575" y="1702375"/>
            <a:ext cx="6045300" cy="109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Year 1 builds on the children’s subitising skills from Reception. </a:t>
            </a:r>
            <a:endParaRPr sz="2600">
              <a:solidFill>
                <a:srgbClr val="FF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Subitising</a:t>
            </a:r>
            <a:endParaRPr/>
          </a:p>
        </p:txBody>
      </p:sp>
      <p:sp>
        <p:nvSpPr>
          <p:cNvPr id="310" name="Google Shape;310;p12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lang="en-GB" sz="3600"/>
              <a:t>Subitising is the ability to recognise a </a:t>
            </a:r>
            <a:r>
              <a:rPr i="1" lang="en-GB" sz="3600"/>
              <a:t>small quantity </a:t>
            </a:r>
            <a:r>
              <a:rPr lang="en-GB" sz="3600"/>
              <a:t>of objects </a:t>
            </a:r>
            <a:r>
              <a:rPr i="1" lang="en-GB" sz="3600"/>
              <a:t>without the need to count</a:t>
            </a:r>
            <a:r>
              <a:rPr lang="en-GB" sz="3600"/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8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80"/>
              <a:buNone/>
            </a:pPr>
            <a:r>
              <a:rPr lang="en-GB" sz="3600"/>
              <a:t>It helps the children to understand the composition of number. </a:t>
            </a:r>
            <a:endParaRPr sz="3600"/>
          </a:p>
          <a:p>
            <a:pPr indent="-251459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5"/>
          <p:cNvSpPr/>
          <p:nvPr/>
        </p:nvSpPr>
        <p:spPr>
          <a:xfrm>
            <a:off x="4344916" y="1614916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1" name="Google Shape;321;p15"/>
          <p:cNvSpPr/>
          <p:nvPr/>
        </p:nvSpPr>
        <p:spPr>
          <a:xfrm>
            <a:off x="6695085" y="1614916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2" name="Google Shape;322;p15"/>
          <p:cNvSpPr/>
          <p:nvPr/>
        </p:nvSpPr>
        <p:spPr>
          <a:xfrm>
            <a:off x="4344916" y="4091084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3" name="Google Shape;323;p15"/>
          <p:cNvSpPr/>
          <p:nvPr/>
        </p:nvSpPr>
        <p:spPr>
          <a:xfrm>
            <a:off x="6695085" y="4091084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24" name="Google Shape;324;p15"/>
          <p:cNvSpPr/>
          <p:nvPr/>
        </p:nvSpPr>
        <p:spPr>
          <a:xfrm>
            <a:off x="5520000" y="2853000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"/>
          <p:cNvSpPr/>
          <p:nvPr/>
        </p:nvSpPr>
        <p:spPr>
          <a:xfrm>
            <a:off x="4344916" y="1614916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5" name="Google Shape;335;p17"/>
          <p:cNvSpPr/>
          <p:nvPr/>
        </p:nvSpPr>
        <p:spPr>
          <a:xfrm>
            <a:off x="6695085" y="4091084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6" name="Google Shape;336;p17"/>
          <p:cNvSpPr/>
          <p:nvPr/>
        </p:nvSpPr>
        <p:spPr>
          <a:xfrm>
            <a:off x="5520000" y="2853000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9"/>
          <p:cNvSpPr/>
          <p:nvPr/>
        </p:nvSpPr>
        <p:spPr>
          <a:xfrm>
            <a:off x="2066936" y="1422411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7" name="Google Shape;347;p19"/>
          <p:cNvSpPr/>
          <p:nvPr/>
        </p:nvSpPr>
        <p:spPr>
          <a:xfrm>
            <a:off x="2066936" y="3595295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8" name="Google Shape;348;p19"/>
          <p:cNvSpPr/>
          <p:nvPr/>
        </p:nvSpPr>
        <p:spPr>
          <a:xfrm>
            <a:off x="6502578" y="2574411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49" name="Google Shape;349;p19"/>
          <p:cNvSpPr/>
          <p:nvPr/>
        </p:nvSpPr>
        <p:spPr>
          <a:xfrm>
            <a:off x="6502578" y="4747295"/>
            <a:ext cx="1152000" cy="1152000"/>
          </a:xfrm>
          <a:prstGeom prst="ellipse">
            <a:avLst/>
          </a:prstGeom>
          <a:solidFill>
            <a:schemeClr val="accent1"/>
          </a:solidFill>
          <a:ln cap="rnd" cmpd="sng" w="19050">
            <a:solidFill>
              <a:srgbClr val="3D732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2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Subitising</a:t>
            </a:r>
            <a:endParaRPr/>
          </a:p>
        </p:txBody>
      </p:sp>
      <p:sp>
        <p:nvSpPr>
          <p:cNvPr id="360" name="Google Shape;360;p21"/>
          <p:cNvSpPr txBox="1"/>
          <p:nvPr>
            <p:ph idx="1" type="body"/>
          </p:nvPr>
        </p:nvSpPr>
        <p:spPr>
          <a:xfrm>
            <a:off x="791634" y="1712914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lang="en-GB" sz="3600"/>
              <a:t>Sometimes when we subitise we can see two groups at once; if we know that 3 can be ‘made’ of 2 and 1, then we know how many there are altogether without counting.</a:t>
            </a:r>
            <a:endParaRPr/>
          </a:p>
          <a:p>
            <a:pPr indent="-251459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361" name="Google Shape;361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0125" y="4710112"/>
            <a:ext cx="8001000" cy="17516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" name="Google Shape;36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8266176" cy="54275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t/>
            </a:r>
            <a:endParaRPr/>
          </a:p>
        </p:txBody>
      </p:sp>
      <p:pic>
        <p:nvPicPr>
          <p:cNvPr id="372" name="Google Shape;372;p2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0367" y="280029"/>
            <a:ext cx="8587588" cy="59384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2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Composition of number</a:t>
            </a:r>
            <a:endParaRPr/>
          </a:p>
        </p:txBody>
      </p:sp>
      <p:sp>
        <p:nvSpPr>
          <p:cNvPr id="378" name="Google Shape;378;p29"/>
          <p:cNvSpPr txBox="1"/>
          <p:nvPr>
            <p:ph idx="1" type="body"/>
          </p:nvPr>
        </p:nvSpPr>
        <p:spPr>
          <a:xfrm>
            <a:off x="677334" y="1602913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We teach the children about the</a:t>
            </a:r>
            <a:r>
              <a:rPr lang="en-GB" sz="2800"/>
              <a:t> composition of number. </a:t>
            </a:r>
            <a:endParaRPr sz="2800"/>
          </a:p>
        </p:txBody>
      </p:sp>
      <p:pic>
        <p:nvPicPr>
          <p:cNvPr id="379" name="Google Shape;37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2563" y="3609975"/>
            <a:ext cx="3151368" cy="300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29175" y="2458050"/>
            <a:ext cx="4968776" cy="358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t/>
            </a:r>
            <a:endParaRPr/>
          </a:p>
        </p:txBody>
      </p:sp>
      <p:sp>
        <p:nvSpPr>
          <p:cNvPr id="386" name="Google Shape;386;p30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387" name="Google Shape;38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5838" y="609600"/>
            <a:ext cx="8215312" cy="5845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2b0e1770c6e_0_3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Drop the Counters!</a:t>
            </a:r>
            <a:endParaRPr/>
          </a:p>
        </p:txBody>
      </p:sp>
      <p:pic>
        <p:nvPicPr>
          <p:cNvPr id="394" name="Google Shape;394;g2b0e1770c6e_0_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8200" y="1443375"/>
            <a:ext cx="8222400" cy="494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2b0e1770c6e_0_2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6 is made up of ……… and ………..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……… and ………. make 6!</a:t>
            </a:r>
            <a:endParaRPr/>
          </a:p>
        </p:txBody>
      </p:sp>
      <p:pic>
        <p:nvPicPr>
          <p:cNvPr id="401" name="Google Shape;401;g2b0e1770c6e_0_20"/>
          <p:cNvPicPr preferRelativeResize="0"/>
          <p:nvPr/>
        </p:nvPicPr>
        <p:blipFill rotWithShape="1">
          <a:blip r:embed="rId3">
            <a:alphaModFix/>
          </a:blip>
          <a:srcRect b="17553" l="35839" r="0" t="36351"/>
          <a:stretch/>
        </p:blipFill>
        <p:spPr>
          <a:xfrm>
            <a:off x="1514175" y="2614900"/>
            <a:ext cx="7699201" cy="332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2b0e1770c6e_0_13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At home you could use egg boxes!</a:t>
            </a:r>
            <a:endParaRPr/>
          </a:p>
        </p:txBody>
      </p:sp>
      <p:sp>
        <p:nvSpPr>
          <p:cNvPr id="408" name="Google Shape;408;g2b0e1770c6e_0_13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09" name="Google Shape;409;g2b0e1770c6e_0_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304402">
            <a:off x="5819282" y="1670738"/>
            <a:ext cx="3536668" cy="481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g2b0e1770c6e_0_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72740">
            <a:off x="777150" y="4449054"/>
            <a:ext cx="3029451" cy="175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g2b0e1770c6e_0_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997979">
            <a:off x="2408525" y="1929600"/>
            <a:ext cx="2134500" cy="222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2b1f381cbea_0_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6 is made up of ……… and ………..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……… and ………. make 6!</a:t>
            </a:r>
            <a:endParaRPr/>
          </a:p>
        </p:txBody>
      </p:sp>
      <p:sp>
        <p:nvSpPr>
          <p:cNvPr id="418" name="Google Shape;418;g2b1f381cbea_0_0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19" name="Google Shape;419;g2b1f381cbea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6266" y="2454925"/>
            <a:ext cx="5318900" cy="373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2b0e1770c6e_0_95"/>
          <p:cNvSpPr txBox="1"/>
          <p:nvPr>
            <p:ph type="title"/>
          </p:nvPr>
        </p:nvSpPr>
        <p:spPr>
          <a:xfrm>
            <a:off x="463484" y="623875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Addition Games</a:t>
            </a:r>
            <a:endParaRPr/>
          </a:p>
        </p:txBody>
      </p:sp>
      <p:sp>
        <p:nvSpPr>
          <p:cNvPr id="426" name="Google Shape;426;g2b0e1770c6e_0_95"/>
          <p:cNvSpPr txBox="1"/>
          <p:nvPr>
            <p:ph idx="1" type="body"/>
          </p:nvPr>
        </p:nvSpPr>
        <p:spPr>
          <a:xfrm>
            <a:off x="549009" y="1623714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02590" lvl="0" marL="457200" rtl="0" algn="l">
              <a:spcBef>
                <a:spcPts val="1000"/>
              </a:spcBef>
              <a:spcAft>
                <a:spcPts val="0"/>
              </a:spcAft>
              <a:buSzPts val="2740"/>
              <a:buChar char="●"/>
            </a:pPr>
            <a:r>
              <a:rPr lang="en-GB" sz="3100"/>
              <a:t>One more than</a:t>
            </a:r>
            <a:endParaRPr sz="3100"/>
          </a:p>
        </p:txBody>
      </p:sp>
      <p:pic>
        <p:nvPicPr>
          <p:cNvPr id="427" name="Google Shape;427;g2b0e1770c6e_0_95"/>
          <p:cNvPicPr preferRelativeResize="0"/>
          <p:nvPr/>
        </p:nvPicPr>
        <p:blipFill rotWithShape="1">
          <a:blip r:embed="rId3">
            <a:alphaModFix/>
          </a:blip>
          <a:srcRect b="0" l="0" r="0" t="4205"/>
          <a:stretch/>
        </p:blipFill>
        <p:spPr>
          <a:xfrm>
            <a:off x="1190625" y="3570650"/>
            <a:ext cx="2480450" cy="287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g2b0e1770c6e_0_9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00125" y="381450"/>
            <a:ext cx="4950713" cy="636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g2b0e1770c6e_0_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444101">
            <a:off x="8771451" y="523150"/>
            <a:ext cx="2407925" cy="3218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g2b0e1770c6e_0_9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4599817">
            <a:off x="9400995" y="3514906"/>
            <a:ext cx="2048216" cy="3146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2b0e1770c6e_0_146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Subtraction Games</a:t>
            </a:r>
            <a:endParaRPr/>
          </a:p>
        </p:txBody>
      </p:sp>
      <p:sp>
        <p:nvSpPr>
          <p:cNvPr id="437" name="Google Shape;437;g2b0e1770c6e_0_146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21640" lvl="0" marL="457200" rtl="0" algn="l">
              <a:spcBef>
                <a:spcPts val="1000"/>
              </a:spcBef>
              <a:spcAft>
                <a:spcPts val="0"/>
              </a:spcAft>
              <a:buSzPts val="3040"/>
              <a:buChar char="●"/>
            </a:pPr>
            <a:r>
              <a:rPr lang="en-GB" sz="3400"/>
              <a:t>Counting backwards</a:t>
            </a:r>
            <a:endParaRPr sz="3400"/>
          </a:p>
          <a:p>
            <a:pPr indent="-421640" lvl="0" marL="457200" rtl="0" algn="l">
              <a:spcBef>
                <a:spcPts val="0"/>
              </a:spcBef>
              <a:spcAft>
                <a:spcPts val="0"/>
              </a:spcAft>
              <a:buSzPts val="3040"/>
              <a:buChar char="●"/>
            </a:pPr>
            <a:r>
              <a:rPr lang="en-GB" sz="3400"/>
              <a:t>One less</a:t>
            </a:r>
            <a:endParaRPr sz="3400"/>
          </a:p>
        </p:txBody>
      </p:sp>
      <p:pic>
        <p:nvPicPr>
          <p:cNvPr id="438" name="Google Shape;438;g2b0e1770c6e_0_1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18898" y="808275"/>
            <a:ext cx="3180200" cy="4518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3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Developing Fluency</a:t>
            </a:r>
            <a:endParaRPr/>
          </a:p>
        </p:txBody>
      </p:sp>
      <p:pic>
        <p:nvPicPr>
          <p:cNvPr id="444" name="Google Shape;444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83874" y="1426975"/>
            <a:ext cx="5432225" cy="559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3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Recognising numbers to 100!</a:t>
            </a:r>
            <a:endParaRPr/>
          </a:p>
        </p:txBody>
      </p:sp>
      <p:sp>
        <p:nvSpPr>
          <p:cNvPr id="450" name="Google Shape;450;p35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451" name="Google Shape;451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99190" y="1488217"/>
            <a:ext cx="2726734" cy="221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813908">
            <a:off x="7368974" y="4097470"/>
            <a:ext cx="1606165" cy="164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28750" y="1488225"/>
            <a:ext cx="5632700" cy="519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4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NUMBER FORMATION</a:t>
            </a:r>
            <a:endParaRPr/>
          </a:p>
        </p:txBody>
      </p:sp>
      <p:sp>
        <p:nvSpPr>
          <p:cNvPr id="459" name="Google Shape;459;p44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460" name="Google Shape;460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0154" y="2973776"/>
            <a:ext cx="11628846" cy="11323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Number Blocks!</a:t>
            </a:r>
            <a:endParaRPr/>
          </a:p>
        </p:txBody>
      </p:sp>
      <p:sp>
        <p:nvSpPr>
          <p:cNvPr id="466" name="Google Shape;466;p45"/>
          <p:cNvSpPr txBox="1"/>
          <p:nvPr>
            <p:ph idx="1" type="body"/>
          </p:nvPr>
        </p:nvSpPr>
        <p:spPr>
          <a:xfrm>
            <a:off x="762009" y="2681264"/>
            <a:ext cx="85968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467" name="Google Shape;467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81027" y="507902"/>
            <a:ext cx="4962525" cy="5205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5350" y="1930397"/>
            <a:ext cx="4840550" cy="272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2b0e1770c6e_0_66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Games you can play at home!</a:t>
            </a:r>
            <a:endParaRPr/>
          </a:p>
        </p:txBody>
      </p:sp>
      <p:sp>
        <p:nvSpPr>
          <p:cNvPr id="475" name="Google Shape;475;g2b0e1770c6e_0_66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76" name="Google Shape;476;g2b0e1770c6e_0_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60552">
            <a:off x="822678" y="1767199"/>
            <a:ext cx="3158321" cy="2119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g2b0e1770c6e_0_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83003" y="4109525"/>
            <a:ext cx="1817875" cy="257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g2b0e1770c6e_0_6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470071">
            <a:off x="4752562" y="1665795"/>
            <a:ext cx="4343027" cy="2487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9" name="Google Shape;479;g2b0e1770c6e_0_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1065232">
            <a:off x="5098147" y="4630208"/>
            <a:ext cx="2367931" cy="1997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0" name="Google Shape;480;g2b0e1770c6e_0_6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91678" y="4280925"/>
            <a:ext cx="1817875" cy="1845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" name="Google Shape;481;g2b0e1770c6e_0_6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263359" y="4590613"/>
            <a:ext cx="2613067" cy="2076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Google Shape;482;g2b0e1770c6e_0_6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685109" y="936575"/>
            <a:ext cx="2613066" cy="21447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g2b0e1770c6e_0_79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Card Games:</a:t>
            </a:r>
            <a:endParaRPr/>
          </a:p>
        </p:txBody>
      </p:sp>
      <p:sp>
        <p:nvSpPr>
          <p:cNvPr id="489" name="Google Shape;489;g2b0e1770c6e_0_79"/>
          <p:cNvSpPr txBox="1"/>
          <p:nvPr>
            <p:ph idx="1" type="body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90" name="Google Shape;490;g2b0e1770c6e_0_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1400" y="2012725"/>
            <a:ext cx="5360999" cy="3368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g2b0e1770c6e_0_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723151">
            <a:off x="7169764" y="1077160"/>
            <a:ext cx="3551102" cy="49419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4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Doodle Maths</a:t>
            </a:r>
            <a:endParaRPr/>
          </a:p>
        </p:txBody>
      </p:sp>
      <p:sp>
        <p:nvSpPr>
          <p:cNvPr id="497" name="Google Shape;497;p46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498" name="Google Shape;498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99180" y="1662112"/>
            <a:ext cx="4619625" cy="2886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9" name="Google Shape;499;p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70504" y="4587875"/>
            <a:ext cx="6717406" cy="1012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Doodle Maths</a:t>
            </a:r>
            <a:endParaRPr/>
          </a:p>
        </p:txBody>
      </p:sp>
      <p:sp>
        <p:nvSpPr>
          <p:cNvPr id="505" name="Google Shape;505;p4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506" name="Google Shape;506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1755" y="2478971"/>
            <a:ext cx="2309813" cy="144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7" name="Google Shape;507;p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342570">
            <a:off x="4275674" y="381785"/>
            <a:ext cx="4877750" cy="2667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p4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-702304">
            <a:off x="2931323" y="3178981"/>
            <a:ext cx="4426463" cy="2438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09" name="Google Shape;509;p4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262899" y="4310103"/>
            <a:ext cx="2089505" cy="2089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2b0e1770c6e_0_0"/>
          <p:cNvSpPr txBox="1"/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Numbots</a:t>
            </a:r>
            <a:endParaRPr/>
          </a:p>
        </p:txBody>
      </p:sp>
      <p:pic>
        <p:nvPicPr>
          <p:cNvPr id="515" name="Google Shape;515;g2b0e1770c6e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4175" y="2239725"/>
            <a:ext cx="7434826" cy="434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" name="Google Shape;516;g2b0e1770c6e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8275" y="129575"/>
            <a:ext cx="5038827" cy="2730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t/>
            </a:r>
            <a:endParaRPr/>
          </a:p>
        </p:txBody>
      </p:sp>
      <p:sp>
        <p:nvSpPr>
          <p:cNvPr id="522" name="Google Shape;522;p4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523" name="Google Shape;523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34" y="1719262"/>
            <a:ext cx="8885232" cy="2738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Facet">
  <a:themeElements>
    <a:clrScheme name="Green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2024-01-15T05:59:30Z</dcterms:created>
  <dc:creator>Aly Wolstanholme</dc:creator>
</cp:coreProperties>
</file>